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06" r:id="rId3"/>
    <p:sldId id="433" r:id="rId4"/>
    <p:sldId id="431" r:id="rId5"/>
    <p:sldId id="435" r:id="rId6"/>
    <p:sldId id="447" r:id="rId7"/>
    <p:sldId id="434" r:id="rId8"/>
    <p:sldId id="436" r:id="rId9"/>
    <p:sldId id="437" r:id="rId10"/>
    <p:sldId id="438" r:id="rId11"/>
    <p:sldId id="441" r:id="rId12"/>
    <p:sldId id="439" r:id="rId13"/>
    <p:sldId id="444" r:id="rId14"/>
    <p:sldId id="445" r:id="rId15"/>
    <p:sldId id="446" r:id="rId16"/>
    <p:sldId id="442" r:id="rId17"/>
    <p:sldId id="448" r:id="rId18"/>
    <p:sldId id="443" r:id="rId19"/>
    <p:sldId id="440" r:id="rId20"/>
    <p:sldId id="449" r:id="rId21"/>
    <p:sldId id="426" r:id="rId22"/>
    <p:sldId id="451" r:id="rId23"/>
    <p:sldId id="453" r:id="rId24"/>
    <p:sldId id="452" r:id="rId25"/>
    <p:sldId id="454" r:id="rId26"/>
    <p:sldId id="455" r:id="rId27"/>
    <p:sldId id="456" r:id="rId28"/>
    <p:sldId id="457" r:id="rId29"/>
    <p:sldId id="458" r:id="rId30"/>
    <p:sldId id="405" r:id="rId31"/>
    <p:sldId id="293" r:id="rId32"/>
    <p:sldId id="306" r:id="rId33"/>
    <p:sldId id="450" r:id="rId3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576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11/08/2023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Dos três paradigmas de aprendizado, neste curso, vamos focar no supervisionado.</a:t>
            </a:r>
          </a:p>
          <a:p>
            <a:r>
              <a:rPr lang="pt-BR" dirty="0"/>
              <a:t>Dentro do aprendizado supervisionado, temos alguns modelos (ou arquiteturas) de redes neurais que são bastante usados.</a:t>
            </a:r>
          </a:p>
          <a:p>
            <a:r>
              <a:rPr lang="pt-BR" b="1" dirty="0"/>
              <a:t>OBS</a:t>
            </a:r>
            <a:r>
              <a:rPr lang="pt-BR" dirty="0"/>
              <a:t>.: Além das redes neurais, existem outros modelos que seguem esse paradigma de aprendizado: regressão linear/logística, árvores de decisão, k-vizinhos mais próximos,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alimentação direta (DNN)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803900" cy="5032375"/>
          </a:xfrm>
        </p:spPr>
        <p:txBody>
          <a:bodyPr/>
          <a:lstStyle/>
          <a:p>
            <a:r>
              <a:rPr lang="pt-BR" dirty="0"/>
              <a:t>Modelo que vimos anteriormente.</a:t>
            </a:r>
          </a:p>
          <a:p>
            <a:r>
              <a:rPr lang="pt-BR" dirty="0"/>
              <a:t>Também chamado de rede neural densa, devido aos neurônios estarem densamente conectados.</a:t>
            </a:r>
          </a:p>
          <a:p>
            <a:r>
              <a:rPr lang="pt-BR" dirty="0"/>
              <a:t>Ainda outro nome que este modelo recebe é </a:t>
            </a:r>
            <a:r>
              <a:rPr lang="pt-BR" b="0" i="1" dirty="0" err="1">
                <a:effectLst/>
              </a:rPr>
              <a:t>Multilayer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Perceptron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(MLP).</a:t>
            </a:r>
            <a:endParaRPr lang="pt-BR" dirty="0"/>
          </a:p>
          <a:p>
            <a:r>
              <a:rPr lang="pt-BR" b="0" i="0" dirty="0">
                <a:effectLst/>
              </a:rPr>
              <a:t>É chamada de “</a:t>
            </a:r>
            <a:r>
              <a:rPr lang="pt-BR" i="1" dirty="0">
                <a:effectLst/>
              </a:rPr>
              <a:t>feed </a:t>
            </a:r>
            <a:r>
              <a:rPr lang="pt-BR" i="1" dirty="0" err="1">
                <a:effectLst/>
              </a:rPr>
              <a:t>forward</a:t>
            </a:r>
            <a:r>
              <a:rPr lang="pt-BR" dirty="0"/>
              <a:t>”</a:t>
            </a:r>
            <a:r>
              <a:rPr lang="pt-BR" b="0" i="0" dirty="0">
                <a:effectLst/>
              </a:rPr>
              <a:t> porque a informação flui através da rede da entrada para saída.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</a:t>
            </a:r>
            <a:r>
              <a:rPr lang="pt-BR" b="0" i="0" dirty="0">
                <a:effectLst/>
              </a:rPr>
              <a:t>rquitetura projetada para lidar com dados matriciais, como imagens e vídeos.</a:t>
            </a:r>
          </a:p>
          <a:p>
            <a:r>
              <a:rPr lang="pt-BR" b="0" i="0" dirty="0">
                <a:effectLst/>
              </a:rPr>
              <a:t>O coração das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são as camadas convolucionais.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Elas aplicam operações de convolução para extrair e identificar padrões espaciais em imagens ou vídeos.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Isso permite que a rede aprenda automaticamente a detectar características visuais como bordas, texturas e outros padrões visuais.</a:t>
            </a:r>
          </a:p>
          <a:p>
            <a:r>
              <a:rPr lang="pt-BR" b="0" i="0" dirty="0">
                <a:effectLst/>
              </a:rPr>
              <a:t>São altamente eficazes em problemas de processamento de imagem, incluindo classificação, detecção e segmentação.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recorrente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1825624"/>
            <a:ext cx="6083300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Modelo </a:t>
            </a:r>
            <a:r>
              <a:rPr lang="pt-BR" b="0" i="0" dirty="0">
                <a:effectLst/>
              </a:rPr>
              <a:t>projetado para lidar com dados sequenciais, onde a ordem e a dependência temporal dos elementos são importantes.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0" i="0" dirty="0" err="1">
                <a:effectLst/>
              </a:rPr>
              <a:t>RNNs</a:t>
            </a:r>
            <a:r>
              <a:rPr lang="pt-BR" b="0" i="0" dirty="0">
                <a:effectLst/>
              </a:rPr>
              <a:t> têm uma memória de estado interna que permite que elas mantenham informações sobre as entradas anteriores ao longo do tempo.</a:t>
            </a:r>
            <a:endParaRPr lang="pt-BR" dirty="0"/>
          </a:p>
          <a:p>
            <a:r>
              <a:rPr lang="pt-BR" b="0" i="0" dirty="0">
                <a:effectLst/>
              </a:rPr>
              <a:t>São adequadas para tarefas que envolvam sequências, como análise de texto, reconhecimento de fala, previsão de séries temporais e tradução automática.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04" y="1825624"/>
            <a:ext cx="659329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Modelo de rede neural </a:t>
            </a:r>
            <a:r>
              <a:rPr lang="pt-BR" b="0" i="0" dirty="0">
                <a:effectLst/>
              </a:rPr>
              <a:t>composto por duas partes principais: o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Objetivo é aprender uma representação latente que capture as principais características e padrões dos dados de entrada.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transforma a entrada em uma representação latente (de menor ou maior dimensionalidade)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 tenta reconstruir a entrada original a partir dela.</a:t>
            </a:r>
          </a:p>
          <a:p>
            <a:r>
              <a:rPr lang="pt-BR" b="0" i="0" dirty="0">
                <a:effectLst/>
              </a:rPr>
              <a:t>São usados em compressão de dados, remoção de ruído, geração de dados sintéticos, etc.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5" y="1722535"/>
            <a:ext cx="4901260" cy="47701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D71FD8-8AC3-7F70-6A7E-90B3847F68F1}"/>
              </a:ext>
            </a:extLst>
          </p:cNvPr>
          <p:cNvSpPr txBox="1"/>
          <p:nvPr/>
        </p:nvSpPr>
        <p:spPr>
          <a:xfrm>
            <a:off x="303745" y="6521450"/>
            <a:ext cx="526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OBS</a:t>
            </a:r>
            <a:r>
              <a:rPr lang="pt-BR" sz="1400" dirty="0"/>
              <a:t>.: Alguns autores não o consideram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354984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No nosso curso, iremos focar mais nas </a:t>
            </a:r>
            <a:r>
              <a:rPr lang="pt-BR" dirty="0" err="1"/>
              <a:t>DNNs</a:t>
            </a:r>
            <a:r>
              <a:rPr lang="pt-BR" dirty="0"/>
              <a:t> e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749D63-77FC-8DA1-F9B5-88D0D86780AE}"/>
              </a:ext>
            </a:extLst>
          </p:cNvPr>
          <p:cNvSpPr/>
          <p:nvPr/>
        </p:nvSpPr>
        <p:spPr>
          <a:xfrm>
            <a:off x="317500" y="2019300"/>
            <a:ext cx="5270500" cy="22733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5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reta.</a:t>
                </a:r>
              </a:p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2663" r="-2515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3413759" y="3152661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5799" y="3054446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</p:spPr>
            <p:txBody>
              <a:bodyPr/>
              <a:lstStyle/>
              <a:p>
                <a:r>
                  <a:rPr lang="pt-BR" dirty="0"/>
                  <a:t>Mas e se quisermos um modelo que leve em consideração não só a temperatura, mas o mês do ano também?</a:t>
                </a:r>
              </a:p>
              <a:p>
                <a:r>
                  <a:rPr lang="pt-BR" dirty="0"/>
                  <a:t>O modelo agora terá 2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ativações lineares, a rede neural ao lado representa a função de um plano dado por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  <a:blipFill>
                <a:blip r:embed="rId3"/>
                <a:stretch>
                  <a:fillRect l="-2052" t="-1937" r="-2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DB3DB4A-7945-29CA-EE71-D4B0B4DE9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2" t="18714" r="2024" b="9619"/>
          <a:stretch/>
        </p:blipFill>
        <p:spPr>
          <a:xfrm>
            <a:off x="168824" y="3853583"/>
            <a:ext cx="3019087" cy="26273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33BD0-2320-3C7F-3869-846C77ED9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94" t="12788" r="10687" b="81286"/>
          <a:stretch/>
        </p:blipFill>
        <p:spPr>
          <a:xfrm>
            <a:off x="166355" y="3955605"/>
            <a:ext cx="1647700" cy="291306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3DD9679-1FAB-878F-6478-26385F68DF8E}"/>
              </a:ext>
            </a:extLst>
          </p:cNvPr>
          <p:cNvGrpSpPr/>
          <p:nvPr/>
        </p:nvGrpSpPr>
        <p:grpSpPr>
          <a:xfrm>
            <a:off x="3205194" y="4101258"/>
            <a:ext cx="3576605" cy="2398446"/>
            <a:chOff x="5053252" y="3241020"/>
            <a:chExt cx="3576605" cy="2398446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74D52E0-D10E-D8D3-AB67-ED39946329AC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F9DDDA40-8650-2157-6F23-212D1FCA317E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2C2BEA7F-378E-2FDC-DE73-C268A1E4DBF9}"/>
                </a:ext>
              </a:extLst>
            </p:cNvPr>
            <p:cNvCxnSpPr>
              <a:cxnSpLocks/>
              <a:stCxn id="8" idx="6"/>
              <a:endCxn id="54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2257107-33D1-ABE5-605B-B2E1796C97EB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0B64AB2-4E2E-51BF-9438-E1680242247E}"/>
                </a:ext>
              </a:extLst>
            </p:cNvPr>
            <p:cNvCxnSpPr>
              <a:cxnSpLocks/>
              <a:stCxn id="22" idx="3"/>
              <a:endCxn id="19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2CC4A7FE-9DC8-4309-A431-23C2DA9F5FFD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BC71439-7C2A-580A-78FD-A052630C3A13}"/>
                </a:ext>
              </a:extLst>
            </p:cNvPr>
            <p:cNvCxnSpPr>
              <a:cxnSpLocks/>
              <a:stCxn id="22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8A611E0-8A43-4D93-F402-8BAE4B10648C}"/>
                </a:ext>
              </a:extLst>
            </p:cNvPr>
            <p:cNvCxnSpPr>
              <a:cxnSpLocks/>
              <a:stCxn id="11" idx="3"/>
              <a:endCxn id="19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0FA705A5-84C6-D25F-E3C3-0EC2833A75BC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9657CC20-7CBD-ECBE-28E2-B9484432FC79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08C496C2-9F8D-0B9E-61DA-9AA3377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C87B9B65-0D07-30A1-354E-1810A086F6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função de um hiperplano.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18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/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blipFill>
                <a:blip r:embed="rId3"/>
                <a:stretch>
                  <a:fillRect l="-2181" b="-11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678481" y="1690688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035" y="1825624"/>
            <a:ext cx="6869919" cy="5032376"/>
          </a:xfrm>
        </p:spPr>
        <p:txBody>
          <a:bodyPr>
            <a:normAutofit/>
          </a:bodyPr>
          <a:lstStyle/>
          <a:p>
            <a:r>
              <a:rPr lang="pt-BR" dirty="0"/>
              <a:t>Com ativações não lineares  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e uma camada oculta, podemos aproximar qualquer tipo de função contínua, incluindo o hiperplano, bastando encontrar o número de neurônios necessários.</a:t>
            </a:r>
          </a:p>
          <a:p>
            <a:r>
              <a:rPr lang="pt-BR" dirty="0"/>
              <a:t>Com duas camadas ocultas, podemos aproximar até funções com descontinuidades.</a:t>
            </a:r>
          </a:p>
          <a:p>
            <a:r>
              <a:rPr lang="pt-BR" dirty="0"/>
              <a:t>Como encontramos o número ideal de camadas e neurônios?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307006" y="2164514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exemplo simples como usar a biblioteca </a:t>
            </a:r>
            <a:r>
              <a:rPr lang="pt-BR" dirty="0" err="1"/>
              <a:t>TensorFlow</a:t>
            </a:r>
            <a:r>
              <a:rPr lang="pt-BR" dirty="0"/>
              <a:t> para criar uma rede neural e resolver um problema de regressão, ou seja, ajuste de curva.</a:t>
            </a:r>
          </a:p>
          <a:p>
            <a:r>
              <a:rPr lang="pt-BR" dirty="0"/>
              <a:t>O objetivo era ter um contato inicial com a biblioteca e seus princípios básicos de funcionamento.</a:t>
            </a:r>
          </a:p>
          <a:p>
            <a:r>
              <a:rPr lang="pt-BR" dirty="0"/>
              <a:t>Nesse tópico, vamos estender o que vimos anteriormente para um problema mais prático de regressão usando uma base de dados do mundo real.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007" y="1825624"/>
            <a:ext cx="7218948" cy="5032376"/>
          </a:xfrm>
        </p:spPr>
        <p:txBody>
          <a:bodyPr>
            <a:normAutofit lnSpcReduction="10000"/>
          </a:bodyPr>
          <a:lstStyle/>
          <a:p>
            <a:r>
              <a:rPr lang="pt-BR" i="0" dirty="0">
                <a:effectLst/>
              </a:rPr>
              <a:t>É o processo de encontrar os melhores conjuntos de hiperparâmetros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parâmetros que não são aprendidos durante o treinamento do modelo, mas que afetam seu desempenho e comportamento. </a:t>
            </a:r>
          </a:p>
          <a:p>
            <a:r>
              <a:rPr lang="pt-BR" i="0" dirty="0">
                <a:effectLst/>
              </a:rPr>
              <a:t>Exemplos de hiperparâmetros incluem taxa de aprendizagem, número de camadas e neurônios, tamanho do </a:t>
            </a:r>
            <a:r>
              <a:rPr lang="pt-BR" i="1" dirty="0">
                <a:effectLst/>
              </a:rPr>
              <a:t>mini-batch</a:t>
            </a:r>
            <a:r>
              <a:rPr lang="pt-BR" i="0" dirty="0">
                <a:effectLst/>
              </a:rPr>
              <a:t>, otimizador,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170045" y="2785469"/>
            <a:ext cx="4484179" cy="24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primeiro passo no fluxo de trabalho com modelos de ML envolve a coleta de dados.</a:t>
            </a:r>
          </a:p>
          <a:p>
            <a:r>
              <a:rPr lang="pt-BR" dirty="0"/>
              <a:t>Posso coletar realmente, por exemplo, gravar sons ou vídeos, tirar fotos, etc. ou reusar um conjunto de dados existente.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2BF236-C57F-8E63-36B8-8D760F6832E8}"/>
              </a:ext>
            </a:extLst>
          </p:cNvPr>
          <p:cNvSpPr txBox="1"/>
          <p:nvPr/>
        </p:nvSpPr>
        <p:spPr>
          <a:xfrm>
            <a:off x="2529038" y="241663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data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datasets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boston_housing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load_data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305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8648"/>
            <a:ext cx="10981623" cy="1429351"/>
          </a:xfrm>
        </p:spPr>
        <p:txBody>
          <a:bodyPr/>
          <a:lstStyle/>
          <a:p>
            <a:r>
              <a:rPr lang="pt-BR" dirty="0"/>
              <a:t>Na sequência, fazemos uma análise exploratória dos dados (</a:t>
            </a:r>
            <a:r>
              <a:rPr lang="pt-BR" i="1" dirty="0" err="1"/>
              <a:t>exploratory</a:t>
            </a:r>
            <a:r>
              <a:rPr lang="pt-BR" i="1" dirty="0"/>
              <a:t> data </a:t>
            </a:r>
            <a:r>
              <a:rPr lang="pt-BR" i="1" dirty="0" err="1"/>
              <a:t>analysis</a:t>
            </a:r>
            <a:r>
              <a:rPr lang="pt-BR" dirty="0"/>
              <a:t> – EDA), avaliando intervalos dos atributos e em busca de valores faltantes, discrepantes,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0F6A456-5B7C-8FC4-CE96-2214CAA316E4}"/>
              </a:ext>
            </a:extLst>
          </p:cNvPr>
          <p:cNvSpPr/>
          <p:nvPr/>
        </p:nvSpPr>
        <p:spPr>
          <a:xfrm>
            <a:off x="1940222" y="2502568"/>
            <a:ext cx="1424540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3459-858E-0BF7-660B-C4C21044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02" y="499499"/>
            <a:ext cx="3927524" cy="48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00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Em seguida, realizamos o pré-processamento dos dados.</a:t>
            </a:r>
          </a:p>
          <a:p>
            <a:r>
              <a:rPr lang="pt-BR" dirty="0"/>
              <a:t>Essa tarefa pode envolver a remoção de valores discrepantes, preenchimento ou remoção de exemplos com dados incompletos, escalonamento,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673768" y="250256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031958" y="2502568"/>
            <a:ext cx="1915428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Pré-Processamento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5DC554-F0A3-E4E4-B3A4-D30491D5D296}"/>
              </a:ext>
            </a:extLst>
          </p:cNvPr>
          <p:cNvSpPr txBox="1"/>
          <p:nvPr/>
        </p:nvSpPr>
        <p:spPr>
          <a:xfrm>
            <a:off x="5599498" y="1767105"/>
            <a:ext cx="499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preprocessing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fr-F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896181" y="250256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75939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Após, temos a fase de criação do modelo.</a:t>
            </a:r>
          </a:p>
          <a:p>
            <a:r>
              <a:rPr lang="pt-BR" dirty="0"/>
              <a:t>Envolve a definição da arquitetura: quantidade de camadas, número de nós por camada, funções de ativação, otimizador, passo de aprendizagem, métricas,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915428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A4F21-E4F7-D6C7-84DC-EE887E6C97CE}"/>
              </a:ext>
            </a:extLst>
          </p:cNvPr>
          <p:cNvSpPr txBox="1"/>
          <p:nvPr/>
        </p:nvSpPr>
        <p:spPr>
          <a:xfrm>
            <a:off x="6568086" y="1027906"/>
            <a:ext cx="5946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13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compile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optimizer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'adam'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loss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mse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metrics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mae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4360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treinamento do modelo vem na sequência.</a:t>
            </a:r>
          </a:p>
          <a:p>
            <a:r>
              <a:rPr lang="pt-BR" dirty="0"/>
              <a:t>A entrada desta etapa são os dados já </a:t>
            </a:r>
            <a:r>
              <a:rPr lang="pt-BR" dirty="0" err="1"/>
              <a:t>pré</a:t>
            </a:r>
            <a:r>
              <a:rPr lang="pt-BR" dirty="0"/>
              <a:t>-processados.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FC79E0-80D3-15C0-5547-20804CDE3B96}"/>
              </a:ext>
            </a:extLst>
          </p:cNvPr>
          <p:cNvSpPr txBox="1"/>
          <p:nvPr/>
        </p:nvSpPr>
        <p:spPr>
          <a:xfrm>
            <a:off x="8097907" y="2044361"/>
            <a:ext cx="2099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377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Avaliar o modelo envolver analisar os resultados obtidos após o treinamento.</a:t>
            </a:r>
          </a:p>
          <a:p>
            <a:r>
              <a:rPr lang="pt-BR" dirty="0"/>
              <a:t>Analisar indícios de que o modelo está aprendendo: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Curva de erro que com caída rápida.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Comparar os erros de treinamento e validação, os quais devem ser próximos.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68329" y="2315005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2" name="Seta: em Forma de U 11">
            <a:extLst>
              <a:ext uri="{FF2B5EF4-FFF2-40B4-BE49-F238E27FC236}">
                <a16:creationId xmlns:a16="http://schemas.microsoft.com/office/drawing/2014/main" id="{25267456-9B06-3882-4C23-011F7A49B748}"/>
              </a:ext>
            </a:extLst>
          </p:cNvPr>
          <p:cNvSpPr/>
          <p:nvPr/>
        </p:nvSpPr>
        <p:spPr>
          <a:xfrm flipH="1">
            <a:off x="5009322" y="1589225"/>
            <a:ext cx="3176964" cy="725780"/>
          </a:xfrm>
          <a:prstGeom prst="uturnArrow">
            <a:avLst>
              <a:gd name="adj1" fmla="val 25000"/>
              <a:gd name="adj2" fmla="val 25000"/>
              <a:gd name="adj3" fmla="val 2910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9E133-B9E0-733B-D85E-E7FA3A7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480" y="1690689"/>
            <a:ext cx="2768026" cy="2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2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67791"/>
            <a:ext cx="10981623" cy="1890208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198224" y="222837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56414" y="2228378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20637" y="222837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40835" y="2228378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74775" y="2228378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49079" y="2228378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8789612" y="2228378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646960-1B80-5343-EBD2-92AA42F225EB}"/>
              </a:ext>
            </a:extLst>
          </p:cNvPr>
          <p:cNvSpPr txBox="1"/>
          <p:nvPr/>
        </p:nvSpPr>
        <p:spPr>
          <a:xfrm>
            <a:off x="4880099" y="3380842"/>
            <a:ext cx="6833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0.6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7.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92.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3.8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4.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300.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21.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200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19.5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reshape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predict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53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67791"/>
            <a:ext cx="10981623" cy="1890208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91602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196390" y="2591602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2060613" y="2591602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880811" y="2591602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6414751" y="2591602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889055" y="2591602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9429588" y="2591602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</p:spTree>
    <p:extLst>
      <p:ext uri="{BB962C8B-B14F-4D97-AF65-F5344CB8AC3E}">
        <p14:creationId xmlns:p14="http://schemas.microsoft.com/office/powerpoint/2010/main" val="254328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Antes de entrarmos na regressão propriamente dita, vamos entender um pouco sobre as formas como os algoritmos de ML aprendem e as arquiteturas que podemos encontrar.</a:t>
            </a:r>
          </a:p>
          <a:p>
            <a:r>
              <a:rPr lang="pt-BR" dirty="0"/>
              <a:t>Podemos agrupar os algoritmos de ML através da forma como eles aprendem: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Existem outros, mas esses são os três mais conhecidos.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99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modelo é treinado usando um conjunto de dados que contém exemplos de entrada (também conhecidos como </a:t>
            </a:r>
            <a:r>
              <a:rPr lang="pt-BR" b="1" i="1" dirty="0">
                <a:effectLst/>
              </a:rPr>
              <a:t>atributos</a:t>
            </a:r>
            <a:r>
              <a:rPr lang="pt-BR" b="0" i="0" dirty="0">
                <a:effectLst/>
              </a:rPr>
              <a:t>) junto com as saídas correspondentes (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ou respostas corretas).</a:t>
            </a:r>
          </a:p>
          <a:p>
            <a:r>
              <a:rPr lang="pt-BR" b="0" i="0" dirty="0">
                <a:effectLst/>
              </a:rPr>
              <a:t>O objetivo é que o modelo aprenda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mapear as entradas para as saídas corretas</a:t>
            </a:r>
            <a:r>
              <a:rPr lang="pt-BR" b="0" i="0" dirty="0">
                <a:effectLst/>
              </a:rPr>
              <a:t>, de modo que ele possa fazer predições precisas em novos dados para os quais as saídas corretas não são conhecidas (i.e., generalização).</a:t>
            </a:r>
            <a:endParaRPr lang="pt-BR" dirty="0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1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83" y="1825624"/>
            <a:ext cx="6498841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O t</a:t>
            </a:r>
            <a:r>
              <a:rPr lang="pt-BR" b="0" i="0" dirty="0">
                <a:effectLst/>
              </a:rPr>
              <a:t>ermo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reflete o fato de que durante o treinamento, o modelo é </a:t>
            </a:r>
            <a:r>
              <a:rPr lang="pt-BR" b="1" i="1" dirty="0">
                <a:effectLst/>
              </a:rPr>
              <a:t>guiado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pelos 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effectLst/>
              </a:rPr>
              <a:t>aprender a mapear as entradas para as saídas desejadas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Algoritmos de aprendizado supervisionado são frequentemente usados em tarefas como </a:t>
            </a:r>
            <a:r>
              <a:rPr lang="pt-BR" b="1" i="1" dirty="0">
                <a:effectLst/>
              </a:rPr>
              <a:t>classificação</a:t>
            </a:r>
            <a:r>
              <a:rPr lang="pt-BR" b="0" i="0" dirty="0">
                <a:effectLst/>
              </a:rPr>
              <a:t> (atribuir uma categoria ou classe a uma entrada) e </a:t>
            </a:r>
            <a:r>
              <a:rPr lang="pt-BR" b="1" i="1" dirty="0">
                <a:effectLst/>
              </a:rPr>
              <a:t>regressão</a:t>
            </a:r>
            <a:r>
              <a:rPr lang="pt-BR" b="0" i="0" dirty="0">
                <a:effectLst/>
              </a:rPr>
              <a:t> (predizer um valor numérico).</a:t>
            </a:r>
          </a:p>
          <a:p>
            <a:r>
              <a:rPr lang="pt-BR" dirty="0"/>
              <a:t>São algoritmos usados em </a:t>
            </a:r>
            <a:r>
              <a:rPr lang="pt-BR" b="0" i="0" dirty="0">
                <a:effectLst/>
              </a:rPr>
              <a:t>predição de preços de imóveis, </a:t>
            </a:r>
            <a:r>
              <a:rPr lang="pt-BR" dirty="0"/>
              <a:t>detecção de objetos, etc.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271577" y="2439167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561573" y="262877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561573" y="3183430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2917497" y="2926255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57810-A345-D450-5B04-09FED9AFF36E}"/>
              </a:ext>
            </a:extLst>
          </p:cNvPr>
          <p:cNvSpPr txBox="1"/>
          <p:nvPr/>
        </p:nvSpPr>
        <p:spPr>
          <a:xfrm>
            <a:off x="91060" y="1771901"/>
            <a:ext cx="5459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R</a:t>
            </a:r>
            <a:r>
              <a:rPr lang="pt-BR" sz="2800" b="1" i="0" dirty="0">
                <a:effectLst/>
              </a:rPr>
              <a:t>egressão</a:t>
            </a:r>
            <a:endParaRPr lang="pt-BR" sz="2800" b="1" dirty="0"/>
          </a:p>
        </p:txBody>
      </p:sp>
      <p:cxnSp>
        <p:nvCxnSpPr>
          <p:cNvPr id="13" name="Elbow Connector 23">
            <a:extLst>
              <a:ext uri="{FF2B5EF4-FFF2-40B4-BE49-F238E27FC236}">
                <a16:creationId xmlns:a16="http://schemas.microsoft.com/office/drawing/2014/main" id="{BA09C3F1-1990-2A1C-5C58-235E5E92378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443857" y="3364004"/>
            <a:ext cx="483276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12E43D7-071C-410E-AD9C-E9F3FDE7F0D9}"/>
              </a:ext>
            </a:extLst>
          </p:cNvPr>
          <p:cNvSpPr txBox="1"/>
          <p:nvPr/>
        </p:nvSpPr>
        <p:spPr>
          <a:xfrm>
            <a:off x="1009248" y="3575452"/>
            <a:ext cx="3586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contínuos (conjunto dos números reais)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72F09958-BE4A-625A-482D-7C974CC5A2A6}"/>
              </a:ext>
            </a:extLst>
          </p:cNvPr>
          <p:cNvSpPr/>
          <p:nvPr/>
        </p:nvSpPr>
        <p:spPr>
          <a:xfrm>
            <a:off x="1271577" y="4945151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/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702CE38-ED49-D9AC-CAD6-7A57F2D2C38D}"/>
              </a:ext>
            </a:extLst>
          </p:cNvPr>
          <p:cNvCxnSpPr/>
          <p:nvPr/>
        </p:nvCxnSpPr>
        <p:spPr>
          <a:xfrm>
            <a:off x="561573" y="513476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A44CF9F0-8831-E409-3847-28B31C0CAF07}"/>
              </a:ext>
            </a:extLst>
          </p:cNvPr>
          <p:cNvCxnSpPr/>
          <p:nvPr/>
        </p:nvCxnSpPr>
        <p:spPr>
          <a:xfrm>
            <a:off x="561573" y="5689414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/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/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A37FD952-FB05-57F6-9104-3D298FA87F37}"/>
              </a:ext>
            </a:extLst>
          </p:cNvPr>
          <p:cNvCxnSpPr/>
          <p:nvPr/>
        </p:nvCxnSpPr>
        <p:spPr>
          <a:xfrm>
            <a:off x="2917497" y="543223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11260A-787E-EDAF-C75E-82BAE4D36A98}"/>
              </a:ext>
            </a:extLst>
          </p:cNvPr>
          <p:cNvSpPr txBox="1"/>
          <p:nvPr/>
        </p:nvSpPr>
        <p:spPr>
          <a:xfrm>
            <a:off x="84328" y="4277885"/>
            <a:ext cx="5465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Classificação</a:t>
            </a:r>
          </a:p>
        </p:txBody>
      </p: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DDA4B29F-1C49-6BAD-F072-F56EAEA84BC3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 rot="16200000" flipH="1">
            <a:off x="520801" y="5793044"/>
            <a:ext cx="329388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739451D8-1CD1-852C-BAE6-D471C72082BC}"/>
              </a:ext>
            </a:extLst>
          </p:cNvPr>
          <p:cNvSpPr txBox="1"/>
          <p:nvPr/>
        </p:nvSpPr>
        <p:spPr>
          <a:xfrm>
            <a:off x="1009248" y="6081436"/>
            <a:ext cx="299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discretos (classes)</a:t>
            </a:r>
          </a:p>
        </p:txBody>
      </p:sp>
    </p:spTree>
    <p:extLst>
      <p:ext uri="{BB962C8B-B14F-4D97-AF65-F5344CB8AC3E}">
        <p14:creationId xmlns:p14="http://schemas.microsoft.com/office/powerpoint/2010/main" val="392857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/>
          <a:lstStyle/>
          <a:p>
            <a:r>
              <a:rPr lang="pt-BR" dirty="0"/>
              <a:t>O objetivo da </a:t>
            </a:r>
            <a:r>
              <a:rPr lang="pt-BR" b="1" i="1" dirty="0"/>
              <a:t>regressão</a:t>
            </a:r>
            <a:r>
              <a:rPr lang="pt-BR" dirty="0"/>
              <a:t> é encontrar uma função que tenha o menor erro possível em relação a todos os pontos do conjunto de dados.</a:t>
            </a:r>
          </a:p>
          <a:p>
            <a:r>
              <a:rPr lang="pt-BR" dirty="0"/>
              <a:t>O objetivo da </a:t>
            </a:r>
            <a:r>
              <a:rPr lang="pt-BR" b="1" i="1" dirty="0"/>
              <a:t>classificação</a:t>
            </a:r>
            <a:r>
              <a:rPr lang="pt-BR" dirty="0"/>
              <a:t> é encontrar uma função que separe, i.e., classifique, os dados com o menor erro possível.</a:t>
            </a:r>
          </a:p>
          <a:p>
            <a:r>
              <a:rPr lang="pt-BR" dirty="0"/>
              <a:t>Nosso curso focará mais nesses dois problemas de aprendizado supervisionado.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0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225" y="1825624"/>
            <a:ext cx="6775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Como já dá para supor, o modelo é treinado sem rótulos.</a:t>
            </a:r>
          </a:p>
          <a:p>
            <a:r>
              <a:rPr lang="pt-BR" dirty="0"/>
              <a:t>Ou seja, não se sabe quais são as respostas corretas para as entradas. </a:t>
            </a:r>
          </a:p>
          <a:p>
            <a:r>
              <a:rPr lang="pt-BR" b="0" i="0" dirty="0">
                <a:effectLst/>
              </a:rPr>
              <a:t>No aprendizado não-supervisionado, o modelo busca descobrir padrões, estruturas ou relações intrínsecas nos dados sem o auxílio de orientação explícita, se baseando apenas, por exemplo, na similaridade entre as entradas (i.e., os </a:t>
            </a:r>
            <a:r>
              <a:rPr lang="pt-BR" b="0" i="0">
                <a:effectLst/>
              </a:rPr>
              <a:t>atributos).</a:t>
            </a:r>
            <a:endParaRPr lang="pt-BR" b="0" i="0" dirty="0">
              <a:effectLst/>
            </a:endParaRPr>
          </a:p>
          <a:p>
            <a:r>
              <a:rPr lang="pt-BR" dirty="0"/>
              <a:t>Algoritmos usados em detecção de anomalias, redução de dimensionalidade, compressão, etc.</a:t>
            </a:r>
            <a:endParaRPr lang="pt-BR" b="0" i="0" dirty="0">
              <a:effectLst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808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dirty="0"/>
              <a:t>Aprendizado totalmente diferente dos anteriores, pois </a:t>
            </a:r>
            <a:r>
              <a:rPr lang="pt-BR" b="1" i="1" dirty="0">
                <a:solidFill>
                  <a:srgbClr val="00B050"/>
                </a:solidFill>
              </a:rPr>
              <a:t>não existem exemplos de treinamento</a:t>
            </a:r>
            <a:r>
              <a:rPr lang="pt-BR" dirty="0"/>
              <a:t>, sejam eles rotulados ou não.</a:t>
            </a:r>
          </a:p>
          <a:p>
            <a:r>
              <a:rPr lang="pt-BR" b="0" i="0" dirty="0">
                <a:effectLst/>
              </a:rPr>
              <a:t>Frequentemente usado em situações em que não é possível ter um conjunto de treinamento, ou em ambientes onde as respostas não são conhecidas com antecedência.</a:t>
            </a:r>
          </a:p>
          <a:p>
            <a:r>
              <a:rPr lang="pt-BR" b="0" i="0" dirty="0">
                <a:effectLst/>
              </a:rPr>
              <a:t>Abordagem de aprendizado em que um agente, i.e., o algoritmo de ML, aprende a tomar decisões interagindo com um ambiente.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825624"/>
            <a:ext cx="656590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</a:rPr>
              <a:t>O agente toma ações em um ambiente para maximizar a recompensa acumulada ao longo do tempo.</a:t>
            </a:r>
          </a:p>
          <a:p>
            <a:r>
              <a:rPr lang="pt-BR" dirty="0"/>
              <a:t>O objetivo é encontrar uma função, chamada de política, que mapeie os estados na sequência de ações que maximize a recompensa.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 principal característica do aprendizado por reforço é que o agente aprende através de tentativa e erro, ajustando suas ações com base nas recompensas que recebe do ambiente.</a:t>
            </a:r>
          </a:p>
          <a:p>
            <a:r>
              <a:rPr lang="pt-BR" dirty="0"/>
              <a:t>Algoritmos usados em jogos, robótica, carros autônomos,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781299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10205</TotalTime>
  <Words>2308</Words>
  <Application>Microsoft Office PowerPoint</Application>
  <PresentationFormat>Widescreen</PresentationFormat>
  <Paragraphs>300</Paragraphs>
  <Slides>33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Regressão com DNNs (Parte II)</vt:lpstr>
      <vt:lpstr>O que vamos ver?</vt:lpstr>
      <vt:lpstr>Tipos de aprendizado</vt:lpstr>
      <vt:lpstr>Aprendizado supervisionado</vt:lpstr>
      <vt:lpstr>Aprendizado supervisionado</vt:lpstr>
      <vt:lpstr>Classificação e regressão</vt:lpstr>
      <vt:lpstr>Aprendizado não-supervisionado</vt:lpstr>
      <vt:lpstr>Aprendizado por reforço</vt:lpstr>
      <vt:lpstr>Aprendizado por reforço</vt:lpstr>
      <vt:lpstr>Modelos de aprendizado supervisionado</vt:lpstr>
      <vt:lpstr>Rede neural de alimentação direta (DNN)</vt:lpstr>
      <vt:lpstr>Rede neural convolucional (CNN)</vt:lpstr>
      <vt:lpstr>Rede neural recorrente (RNN)</vt:lpstr>
      <vt:lpstr>Autoencoders</vt:lpstr>
      <vt:lpstr>Modelos de aprendizado supervisionado</vt:lpstr>
      <vt:lpstr>Regressão</vt:lpstr>
      <vt:lpstr>Regressão</vt:lpstr>
      <vt:lpstr>Regressão</vt:lpstr>
      <vt:lpstr>Aproximação universal de funções</vt:lpstr>
      <vt:lpstr>Otimização hiperparamétrica</vt:lpstr>
      <vt:lpstr>Exemplo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1975</cp:revision>
  <dcterms:created xsi:type="dcterms:W3CDTF">2020-01-20T13:50:05Z</dcterms:created>
  <dcterms:modified xsi:type="dcterms:W3CDTF">2023-08-11T22:00:50Z</dcterms:modified>
</cp:coreProperties>
</file>